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howGuides="1">
      <p:cViewPr varScale="1">
        <p:scale>
          <a:sx n="66" d="100"/>
          <a:sy n="66" d="100"/>
        </p:scale>
        <p:origin x="-1506" y="-11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6F0D826-69C7-4860-A3E3-A1FEDF328DB4}" type="datetimeFigureOut">
              <a:rPr lang="en-US" smtClean="0"/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10BADF-81E6-4DA2-BCCE-4FDE55D8E5E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BADF-81E6-4DA2-BCCE-4FDE55D8E5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BADF-81E6-4DA2-BCCE-4FDE55D8E5E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ar-SA" smtClean="0"/>
          </a:p>
          <a:p>
            <a:pPr lvl="1"/>
            <a:r>
              <a:rPr lang="ar-SA" smtClean="0"/>
              <a:t>المستوى الثاني</a:t>
            </a:r>
            <a:endParaRPr lang="ar-SA" smtClean="0"/>
          </a:p>
          <a:p>
            <a:pPr lvl="2"/>
            <a:r>
              <a:rPr lang="ar-SA" smtClean="0"/>
              <a:t>المستوى الثالث</a:t>
            </a:r>
            <a:endParaRPr lang="ar-SA" smtClean="0"/>
          </a:p>
          <a:p>
            <a:pPr lvl="3"/>
            <a:r>
              <a:rPr lang="ar-SA" smtClean="0"/>
              <a:t>المستوى الرابع</a:t>
            </a:r>
            <a:endParaRPr lang="ar-SA" smtClean="0"/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0E6A-D439-4DFF-899C-DE34E59F58D5}" type="datetimeFigureOut">
              <a:rPr lang="en-US" smtClean="0"/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836A-69A8-44CE-A3E8-80FBF0F7CF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6248" y="1052736"/>
            <a:ext cx="8530208" cy="254771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abic Typesetting" panose="03020402040406030203" charset="0"/>
                <a:cs typeface="Arabic Typesetting" panose="03020402040406030203" charset="0"/>
              </a:rPr>
              <a:t>University of Basrah/collage of veterinary Medicine </a:t>
            </a:r>
            <a:br>
              <a:rPr lang="en-US" b="1" dirty="0" smtClean="0">
                <a:latin typeface="Arabic Typesetting" panose="03020402040406030203" charset="0"/>
                <a:cs typeface="Arabic Typesetting" panose="03020402040406030203" charset="0"/>
              </a:rPr>
            </a:br>
            <a:r>
              <a:rPr lang="en-US" b="1" dirty="0" smtClean="0">
                <a:latin typeface="Arabic Typesetting" panose="03020402040406030203" charset="0"/>
                <a:cs typeface="Arabic Typesetting" panose="03020402040406030203" charset="0"/>
              </a:rPr>
              <a:t>department of Veterinary surgery and </a:t>
            </a:r>
            <a:r>
              <a:rPr lang="en-US" b="1" dirty="0" err="1" smtClean="0">
                <a:latin typeface="Arabic Typesetting" panose="03020402040406030203" charset="0"/>
                <a:cs typeface="Arabic Typesetting" panose="03020402040406030203" charset="0"/>
              </a:rPr>
              <a:t>obstitric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b="1" dirty="0">
              <a:latin typeface="Aharoni" pitchFamily="2" charset="-79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b="1" dirty="0">
                <a:latin typeface="Bahnschrift Light" panose="020B0502040204020203" charset="0"/>
                <a:cs typeface="Bahnschrift Light" panose="020B0502040204020203" charset="0"/>
              </a:rPr>
              <a:t>Affections of the salivary gland and tongue </a:t>
            </a:r>
            <a:endParaRPr lang="en-US" b="1" dirty="0">
              <a:latin typeface="Bahnschrift Light" panose="020B0502040204020203" charset="0"/>
              <a:cs typeface="Bahnschrift Light" panose="020B0502040204020203" charset="0"/>
            </a:endParaRPr>
          </a:p>
          <a:p>
            <a:endParaRPr lang="en-US" dirty="0" smtClean="0">
              <a:solidFill>
                <a:schemeClr val="tx1"/>
              </a:solidFill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hnschrift Light" panose="020B0502040204020203" charset="0"/>
                <a:cs typeface="Bahnschrift Light" panose="020B0502040204020203" charset="0"/>
              </a:rPr>
              <a:t>Dr. Alaa Ahmed Ibrahim </a:t>
            </a:r>
            <a:endParaRPr lang="en-US" dirty="0">
              <a:solidFill>
                <a:schemeClr val="tx1"/>
              </a:solidFill>
              <a:latin typeface="Bahnschrift Light" panose="020B0502040204020203" charset="0"/>
              <a:cs typeface="Bahnschrift Light" panose="020B05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ndalus" panose="02020603050405020304" charset="0"/>
                <a:cs typeface="Andalus" panose="02020603050405020304" charset="0"/>
              </a:rPr>
              <a:t>Affections of the salivary glands :</a:t>
            </a:r>
            <a:br>
              <a:rPr lang="en-US" dirty="0">
                <a:latin typeface="Andalus" panose="02020603050405020304" charset="0"/>
                <a:cs typeface="Andalus" panose="02020603050405020304" charset="0"/>
              </a:rPr>
            </a:br>
            <a:endParaRPr lang="en-US" dirty="0">
              <a:latin typeface="Andalus" panose="02020603050405020304" charset="0"/>
              <a:cs typeface="Andalus" panose="0202060305040502030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82650"/>
            <a:ext cx="8229600" cy="4525963"/>
          </a:xfrm>
        </p:spPr>
        <p:txBody>
          <a:bodyPr>
            <a:normAutofit lnSpcReduction="20000"/>
          </a:bodyPr>
          <a:lstStyle/>
          <a:p>
            <a:pPr algn="l" rtl="0"/>
            <a:r>
              <a:rPr lang="en-US" sz="2800" b="1" dirty="0">
                <a:latin typeface="Andalus" panose="02020603050405020304" charset="0"/>
                <a:cs typeface="Andalus" panose="02020603050405020304" charset="0"/>
              </a:rPr>
              <a:t>Non-surgical salivary gland diseases 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include 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b="1" dirty="0">
                <a:latin typeface="Andalus" panose="02020603050405020304" charset="0"/>
                <a:cs typeface="Andalus" panose="02020603050405020304" charset="0"/>
              </a:rPr>
              <a:t>Sialadenosis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 :</a:t>
            </a:r>
            <a:r>
              <a:rPr lang="en-US" sz="2800" dirty="0" err="1">
                <a:latin typeface="Andalus" panose="02020603050405020304" charset="0"/>
                <a:cs typeface="Andalus" panose="02020603050405020304" charset="0"/>
              </a:rPr>
              <a:t>noninflammatory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 swelling of the </a:t>
            </a:r>
            <a:r>
              <a:rPr lang="en-US" sz="2800" dirty="0" err="1">
                <a:latin typeface="Andalus" panose="02020603050405020304" charset="0"/>
                <a:cs typeface="Andalus" panose="02020603050405020304" charset="0"/>
              </a:rPr>
              <a:t>salivay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 gland (most commonly mandibular gland ). The cause is unknown . Clinical signs include swelling of the affected gland which is not painful , hypersalivation, </a:t>
            </a:r>
            <a:r>
              <a:rPr lang="en-US" sz="2800" dirty="0" err="1">
                <a:latin typeface="Andalus" panose="02020603050405020304" charset="0"/>
                <a:cs typeface="Andalus" panose="02020603050405020304" charset="0"/>
              </a:rPr>
              <a:t>wretching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, gulping, and lip smacking 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Treatment with 1 to 2 mg/kg of phenobarbital twice a day,  however, may improve clinical signs within 1 to 2 days. Recurrence of clinical signs after cessation of  medical management is possible; therefore, lifelong phenobarbital therapy may be required 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. </a:t>
            </a:r>
            <a:endParaRPr lang="en-US" sz="2800" dirty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endParaRPr lang="en-US" sz="2800" dirty="0">
              <a:latin typeface="Andalus" panose="02020603050405020304" charset="0"/>
              <a:cs typeface="Andalus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Sialadenitis and Necrotizing </a:t>
            </a:r>
            <a:r>
              <a:rPr lang="en-US" b="1" dirty="0" err="1">
                <a:latin typeface="Agency FB" pitchFamily="34" charset="0"/>
              </a:rPr>
              <a:t>Sialometaplasia</a:t>
            </a:r>
            <a:br>
              <a:rPr lang="en-US" dirty="0">
                <a:latin typeface="Agency FB" pitchFamily="34" charset="0"/>
              </a:rPr>
            </a:b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24744"/>
            <a:ext cx="8517632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gency FB" pitchFamily="34" charset="0"/>
              </a:rPr>
              <a:t>Sialadenitis is inflammation of the salivary gland which occasionally progress to glandular necrosis and ductal </a:t>
            </a:r>
            <a:r>
              <a:rPr lang="en-US" sz="2800" dirty="0" smtClean="0">
                <a:latin typeface="Agency FB" pitchFamily="34" charset="0"/>
              </a:rPr>
              <a:t>metaplasia</a:t>
            </a:r>
            <a:endParaRPr lang="en-US" sz="2800" dirty="0" smtClean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 smtClean="0">
              <a:latin typeface="Agency FB" pitchFamily="34" charset="0"/>
            </a:endParaRPr>
          </a:p>
          <a:p>
            <a:pPr algn="l" rtl="0"/>
            <a:r>
              <a:rPr lang="en-US" sz="2800" dirty="0" smtClean="0">
                <a:latin typeface="Agency FB" pitchFamily="34" charset="0"/>
              </a:rPr>
              <a:t>Clinical signs very similar to Sialadenosis </a:t>
            </a:r>
            <a:r>
              <a:rPr lang="en-US" sz="2800" dirty="0" err="1" smtClean="0">
                <a:latin typeface="Agency FB" pitchFamily="34" charset="0"/>
              </a:rPr>
              <a:t>excepet</a:t>
            </a:r>
            <a:r>
              <a:rPr lang="en-US" sz="2800" dirty="0" smtClean="0">
                <a:latin typeface="Agency FB" pitchFamily="34" charset="0"/>
              </a:rPr>
              <a:t> pain and vomiting .</a:t>
            </a:r>
            <a:endParaRPr lang="en-US" sz="2800" dirty="0" smtClean="0">
              <a:latin typeface="Agency FB" pitchFamily="34" charset="0"/>
            </a:endParaRPr>
          </a:p>
          <a:p>
            <a:pPr algn="l" rtl="0"/>
            <a:r>
              <a:rPr lang="en-US" sz="2800" dirty="0">
                <a:latin typeface="Agency FB" pitchFamily="34" charset="0"/>
              </a:rPr>
              <a:t>Response to phenobarbital has also been </a:t>
            </a:r>
            <a:r>
              <a:rPr lang="en-US" sz="2800" dirty="0" smtClean="0">
                <a:latin typeface="Agency FB" pitchFamily="34" charset="0"/>
              </a:rPr>
              <a:t>reported</a:t>
            </a:r>
            <a:endParaRPr lang="en-US" sz="2800" dirty="0" smtClean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Surgical salivary gland diseases </a:t>
            </a:r>
            <a:br>
              <a:rPr lang="en-US" dirty="0">
                <a:latin typeface="Agency FB" pitchFamily="34" charset="0"/>
              </a:rPr>
            </a:b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54461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b="1" dirty="0">
                <a:latin typeface="Agency FB" pitchFamily="34" charset="0"/>
              </a:rPr>
              <a:t>Sialocele (salivary mucocele </a:t>
            </a:r>
            <a:r>
              <a:rPr lang="en-US" sz="2800" b="1" dirty="0" smtClean="0">
                <a:latin typeface="Agency FB" pitchFamily="34" charset="0"/>
              </a:rPr>
              <a:t>): </a:t>
            </a:r>
            <a:r>
              <a:rPr lang="en-US" sz="2800" dirty="0">
                <a:latin typeface="Agency FB" pitchFamily="34" charset="0"/>
              </a:rPr>
              <a:t>Is collection  of the saliva within  subcutaneous tissue. Resultant  saliva –filled cavity lined by inflammatory connective tissue and are not true cyst.</a:t>
            </a:r>
            <a:endParaRPr lang="en-US" sz="2800" dirty="0">
              <a:latin typeface="Agency FB" pitchFamily="34" charset="0"/>
            </a:endParaRPr>
          </a:p>
          <a:p>
            <a:pPr algn="l" rtl="0"/>
            <a:r>
              <a:rPr lang="en-US" sz="2800" dirty="0">
                <a:latin typeface="Agency FB" pitchFamily="34" charset="0"/>
              </a:rPr>
              <a:t>Most common source of saliva is leakage from sublingual salivary gland but origination from any gland is possible</a:t>
            </a:r>
            <a:r>
              <a:rPr lang="en-US" sz="2800" dirty="0" smtClean="0">
                <a:latin typeface="Agency FB" pitchFamily="34" charset="0"/>
              </a:rPr>
              <a:t>.</a:t>
            </a:r>
            <a:endParaRPr lang="en-US" sz="2800" dirty="0" smtClean="0">
              <a:latin typeface="Agency FB" pitchFamily="34" charset="0"/>
            </a:endParaRPr>
          </a:p>
          <a:p>
            <a:pPr algn="l" rtl="0"/>
            <a:r>
              <a:rPr lang="en-US" sz="2800" b="1" dirty="0">
                <a:latin typeface="Agency FB" pitchFamily="34" charset="0"/>
              </a:rPr>
              <a:t>Causes</a:t>
            </a:r>
            <a:r>
              <a:rPr lang="en-US" sz="2800" dirty="0">
                <a:latin typeface="Agency FB" pitchFamily="34" charset="0"/>
              </a:rPr>
              <a:t> : trauma , Sialoliths, , neoplasia , foreign bodies , unknown causes (majority  </a:t>
            </a:r>
            <a:r>
              <a:rPr lang="en-US" sz="2800" dirty="0" smtClean="0">
                <a:latin typeface="Agency FB" pitchFamily="34" charset="0"/>
              </a:rPr>
              <a:t>)</a:t>
            </a:r>
            <a:endParaRPr lang="en-US" sz="2800" dirty="0" smtClean="0">
              <a:latin typeface="Agency FB" pitchFamily="34" charset="0"/>
            </a:endParaRPr>
          </a:p>
          <a:p>
            <a:pPr algn="l" rtl="0"/>
            <a:endParaRPr lang="en-US" sz="2800" dirty="0" smtClean="0">
              <a:latin typeface="Agency FB" pitchFamily="34" charset="0"/>
            </a:endParaRPr>
          </a:p>
          <a:p>
            <a:pPr algn="l" rtl="0"/>
            <a:r>
              <a:rPr lang="en-US" sz="2800" dirty="0">
                <a:latin typeface="Agency FB" pitchFamily="34" charset="0"/>
              </a:rPr>
              <a:t>The location of the sialocele  indicates the affected  salivary gland. The four main presentations are </a:t>
            </a:r>
            <a:r>
              <a:rPr lang="en-US" sz="2800" b="1" dirty="0">
                <a:latin typeface="Agency FB" pitchFamily="34" charset="0"/>
              </a:rPr>
              <a:t>exophthalmos</a:t>
            </a:r>
            <a:r>
              <a:rPr lang="en-US" sz="2800" dirty="0">
                <a:latin typeface="Agency FB" pitchFamily="34" charset="0"/>
              </a:rPr>
              <a:t> (zygomatic sialocele) </a:t>
            </a:r>
            <a:r>
              <a:rPr lang="en-US" sz="2800" b="1" dirty="0">
                <a:latin typeface="Agency FB" pitchFamily="34" charset="0"/>
              </a:rPr>
              <a:t>labored breathing</a:t>
            </a:r>
            <a:r>
              <a:rPr lang="en-US" sz="2800" dirty="0">
                <a:latin typeface="Agency FB" pitchFamily="34" charset="0"/>
              </a:rPr>
              <a:t> (pharyngeal sialocele); </a:t>
            </a:r>
            <a:r>
              <a:rPr lang="en-US" sz="2800" b="1" dirty="0">
                <a:latin typeface="Agency FB" pitchFamily="34" charset="0"/>
              </a:rPr>
              <a:t>dysphagia</a:t>
            </a:r>
            <a:r>
              <a:rPr lang="en-US" sz="2800" dirty="0">
                <a:latin typeface="Agency FB" pitchFamily="34" charset="0"/>
              </a:rPr>
              <a:t> (sublingual sialocele or ranula); and, most commonly, </a:t>
            </a:r>
            <a:r>
              <a:rPr lang="en-US" sz="2800" b="1" dirty="0">
                <a:latin typeface="Agency FB" pitchFamily="34" charset="0"/>
              </a:rPr>
              <a:t>intermandibular or </a:t>
            </a:r>
            <a:r>
              <a:rPr lang="en-US" sz="2800" b="1" dirty="0" err="1">
                <a:latin typeface="Agency FB" pitchFamily="34" charset="0"/>
              </a:rPr>
              <a:t>cranioventral</a:t>
            </a:r>
            <a:r>
              <a:rPr lang="en-US" sz="2800" b="1" dirty="0">
                <a:latin typeface="Agency FB" pitchFamily="34" charset="0"/>
              </a:rPr>
              <a:t> cervical swelling</a:t>
            </a:r>
            <a:r>
              <a:rPr lang="en-US" sz="2800" dirty="0">
                <a:latin typeface="Agency FB" pitchFamily="34" charset="0"/>
              </a:rPr>
              <a:t> (cervical sialocele). </a:t>
            </a:r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Zygomatic </a:t>
            </a:r>
            <a:r>
              <a:rPr lang="en-US" b="1" dirty="0" smtClean="0">
                <a:latin typeface="Agency FB" pitchFamily="34" charset="0"/>
              </a:rPr>
              <a:t>Sialoceles</a:t>
            </a:r>
            <a:br>
              <a:rPr lang="en-US" dirty="0">
                <a:latin typeface="Agency FB" pitchFamily="34" charset="0"/>
              </a:rPr>
            </a:b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gency FB" pitchFamily="34" charset="0"/>
              </a:rPr>
              <a:t>Usually result in exophthalmos , protrusion of the third eyelids or painless orbital </a:t>
            </a:r>
            <a:r>
              <a:rPr lang="en-US" sz="2800" dirty="0" err="1">
                <a:latin typeface="Agency FB" pitchFamily="34" charset="0"/>
              </a:rPr>
              <a:t>swelling.Examination</a:t>
            </a:r>
            <a:r>
              <a:rPr lang="en-US" sz="2800" dirty="0">
                <a:latin typeface="Agency FB" pitchFamily="34" charset="0"/>
              </a:rPr>
              <a:t> of the oral cavity reveals deviation of the oral mucosa in the upper last molar region . </a:t>
            </a:r>
            <a:endParaRPr lang="en-US" sz="2800" dirty="0">
              <a:latin typeface="Agency FB" pitchFamily="34" charset="0"/>
            </a:endParaRPr>
          </a:p>
          <a:p>
            <a:pPr algn="l" rtl="0"/>
            <a:r>
              <a:rPr lang="en-US" sz="2800" b="1" dirty="0">
                <a:latin typeface="Agency FB" pitchFamily="34" charset="0"/>
              </a:rPr>
              <a:t>Diagnosis </a:t>
            </a:r>
            <a:r>
              <a:rPr lang="en-US" sz="2800" dirty="0">
                <a:latin typeface="Agency FB" pitchFamily="34" charset="0"/>
              </a:rPr>
              <a:t>: aspiration of saliva , sialography, biopsy , cross-sectional image .</a:t>
            </a:r>
            <a:r>
              <a:rPr lang="en-US" sz="2800" b="1" dirty="0">
                <a:latin typeface="Agency FB" pitchFamily="34" charset="0"/>
              </a:rPr>
              <a:t>Treatment : zygomatic sialadenectomy</a:t>
            </a:r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</p:txBody>
      </p:sp>
      <p:pic>
        <p:nvPicPr>
          <p:cNvPr id="2050" name="Picture 2" descr="Zygomatic sialocele secondary to infarction treated with sialoadenectomy in  a dog. - Abstract - Europe PM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90" y="4683760"/>
            <a:ext cx="40354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Pharyngeal </a:t>
            </a:r>
            <a:r>
              <a:rPr lang="en-US" b="1" dirty="0" smtClean="0">
                <a:latin typeface="Agency FB" pitchFamily="34" charset="0"/>
              </a:rPr>
              <a:t>sialoceles</a:t>
            </a:r>
            <a:br>
              <a:rPr lang="en-US" dirty="0">
                <a:latin typeface="Agency FB" pitchFamily="34" charset="0"/>
              </a:rPr>
            </a:b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07342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gency FB" pitchFamily="34" charset="0"/>
              </a:rPr>
              <a:t>Uncommon , and are  swelling formed in the caudal dorsal or lateral pharynx just rostral to the level of epiglottis .</a:t>
            </a:r>
            <a:endParaRPr lang="en-US" sz="2800" dirty="0">
              <a:latin typeface="Agency FB" pitchFamily="34" charset="0"/>
            </a:endParaRPr>
          </a:p>
          <a:p>
            <a:pPr algn="l" rtl="0"/>
            <a:r>
              <a:rPr lang="en-US" sz="2800" dirty="0">
                <a:latin typeface="Agency FB" pitchFamily="34" charset="0"/>
              </a:rPr>
              <a:t>Primary clinical sign is labored breathing and pose a risk of airway obstruction .Affected animals presenting with respiratory  distress require immediate drainage , aspiration , or placement of temporary tracheostomy tube .</a:t>
            </a:r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b="1" dirty="0"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046855"/>
            <a:ext cx="2386330" cy="281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Sublingual sialoceles (</a:t>
            </a:r>
            <a:r>
              <a:rPr lang="en-US" b="1" dirty="0" err="1">
                <a:latin typeface="Agency FB" pitchFamily="34" charset="0"/>
              </a:rPr>
              <a:t>ranulas</a:t>
            </a:r>
            <a:r>
              <a:rPr lang="en-US" b="1" dirty="0">
                <a:latin typeface="Agency FB" pitchFamily="34" charset="0"/>
              </a:rPr>
              <a:t>):</a:t>
            </a:r>
            <a:br>
              <a:rPr lang="en-US" dirty="0">
                <a:latin typeface="Agency FB" pitchFamily="34" charset="0"/>
              </a:rPr>
            </a:b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gency FB" pitchFamily="34" charset="0"/>
              </a:rPr>
              <a:t>Usually result from leakage of the rostral sublingual salivary glands or </a:t>
            </a:r>
            <a:r>
              <a:rPr lang="en-US" sz="2800" dirty="0" err="1">
                <a:latin typeface="Agency FB" pitchFamily="34" charset="0"/>
              </a:rPr>
              <a:t>ducts.This</a:t>
            </a:r>
            <a:r>
              <a:rPr lang="en-US" sz="2800" dirty="0">
                <a:latin typeface="Agency FB" pitchFamily="34" charset="0"/>
              </a:rPr>
              <a:t> type of sialocele  cause tongue deviation resulting in in prehending , chewing , or sometimes swallowing of food .</a:t>
            </a:r>
            <a:endParaRPr lang="en-US" sz="2800" dirty="0">
              <a:latin typeface="Agency FB" pitchFamily="34" charset="0"/>
            </a:endParaRPr>
          </a:p>
          <a:p>
            <a:pPr algn="l" rtl="0"/>
            <a:r>
              <a:rPr lang="en-US" sz="2800" dirty="0">
                <a:latin typeface="Agency FB" pitchFamily="34" charset="0"/>
              </a:rPr>
              <a:t>Complete removal of mandibular and sublingual salivary gland and duct complex through ventral aspect should stop saliva supply to ranula .</a:t>
            </a:r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95" y="4272915"/>
            <a:ext cx="3949700" cy="256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Cervical sialoceles :</a:t>
            </a:r>
            <a:br>
              <a:rPr lang="en-US" dirty="0">
                <a:latin typeface="Agency FB" pitchFamily="34" charset="0"/>
              </a:rPr>
            </a:b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>
                <a:latin typeface="Agency FB" pitchFamily="34" charset="0"/>
              </a:rPr>
              <a:t>Most common sign is an acute onset of  swelling in the intermandibular or ventral cervical region which is not painful , fluctuant , and changes in size.</a:t>
            </a:r>
            <a:endParaRPr lang="en-US" sz="2400" dirty="0">
              <a:latin typeface="Agency FB" pitchFamily="34" charset="0"/>
            </a:endParaRPr>
          </a:p>
          <a:p>
            <a:pPr algn="l" rtl="0"/>
            <a:r>
              <a:rPr lang="en-US" sz="2400" dirty="0">
                <a:latin typeface="Agency FB" pitchFamily="34" charset="0"/>
              </a:rPr>
              <a:t>Diagnosis </a:t>
            </a:r>
            <a:r>
              <a:rPr lang="en-US" sz="2400" dirty="0" smtClean="0">
                <a:latin typeface="Agency FB" pitchFamily="34" charset="0"/>
              </a:rPr>
              <a:t>by </a:t>
            </a:r>
            <a:r>
              <a:rPr lang="en-US" sz="2400" dirty="0">
                <a:latin typeface="Agency FB" pitchFamily="34" charset="0"/>
              </a:rPr>
              <a:t>aspiration of thick ,viscous , and honey-like fluid from the swelling .</a:t>
            </a:r>
            <a:endParaRPr lang="en-US" sz="2400" dirty="0">
              <a:latin typeface="Agency FB" pitchFamily="34" charset="0"/>
            </a:endParaRPr>
          </a:p>
          <a:p>
            <a:pPr algn="l" rtl="0"/>
            <a:r>
              <a:rPr lang="en-US" sz="2400" dirty="0">
                <a:latin typeface="Agency FB" pitchFamily="34" charset="0"/>
              </a:rPr>
              <a:t>Treatment :drainage </a:t>
            </a:r>
            <a:r>
              <a:rPr lang="en-US" sz="2400" dirty="0" smtClean="0">
                <a:latin typeface="Agency FB" pitchFamily="34" charset="0"/>
              </a:rPr>
              <a:t>alone </a:t>
            </a:r>
            <a:r>
              <a:rPr lang="en-US" sz="2400" dirty="0">
                <a:latin typeface="Agency FB" pitchFamily="34" charset="0"/>
              </a:rPr>
              <a:t>a is not recommended because of high rate of recurrence  and the prognosis is excellent when sialadenectomy is performed .</a:t>
            </a:r>
            <a:endParaRPr lang="en-US" sz="2400" dirty="0">
              <a:latin typeface="Agency FB" pitchFamily="34" charset="0"/>
            </a:endParaRPr>
          </a:p>
          <a:p>
            <a:pPr algn="l" rtl="0"/>
            <a:r>
              <a:rPr lang="en-US" sz="2400" dirty="0">
                <a:latin typeface="Agency FB" pitchFamily="34" charset="0"/>
              </a:rPr>
              <a:t>Postoperative complications :seroma. Infection, recurrence , sublingual swelling , bleeding</a:t>
            </a:r>
            <a:endParaRPr lang="en-US" sz="2400" dirty="0">
              <a:latin typeface="Agency FB" pitchFamily="34" charset="0"/>
            </a:endParaRPr>
          </a:p>
          <a:p>
            <a:pPr algn="l" rtl="0"/>
            <a:endParaRPr lang="en-US" sz="24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007"/>
          <a:stretch>
            <a:fillRect/>
          </a:stretch>
        </p:blipFill>
        <p:spPr bwMode="auto">
          <a:xfrm>
            <a:off x="1411619" y="985484"/>
            <a:ext cx="5752670" cy="47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gency FB" pitchFamily="34" charset="0"/>
              </a:rPr>
              <a:t>sialoliths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2616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Agency FB" pitchFamily="34" charset="0"/>
              </a:rPr>
              <a:t>Rare in dogs and cats and most common associated with parotid duct but also reported in mandibular-sublingual duct complex.</a:t>
            </a:r>
            <a:endParaRPr lang="en-US" sz="2400" dirty="0">
              <a:latin typeface="Agency FB" pitchFamily="34" charset="0"/>
            </a:endParaRPr>
          </a:p>
          <a:p>
            <a:pPr algn="l" rtl="0"/>
            <a:r>
              <a:rPr lang="en-US" sz="2400" dirty="0">
                <a:latin typeface="Agency FB" pitchFamily="34" charset="0"/>
              </a:rPr>
              <a:t>composition may include calcium ,oxalate ,phosphate ,magnesium ,carbonate, ammonium , or non -mineralized proteinaceous </a:t>
            </a:r>
            <a:r>
              <a:rPr lang="en-US" sz="2400" dirty="0" smtClean="0">
                <a:latin typeface="Agency FB" pitchFamily="34" charset="0"/>
              </a:rPr>
              <a:t>materials</a:t>
            </a:r>
            <a:endParaRPr lang="en-US" sz="2400" dirty="0" smtClean="0">
              <a:latin typeface="Agency FB" pitchFamily="34" charset="0"/>
            </a:endParaRPr>
          </a:p>
          <a:p>
            <a:pPr algn="l" rtl="0"/>
            <a:r>
              <a:rPr lang="en-US" sz="2800" dirty="0">
                <a:latin typeface="Agency FB" pitchFamily="34" charset="0"/>
              </a:rPr>
              <a:t>Non-mineralized proteinaceous materials are  not true Sialoliths  ,they are thought to be mineralized folds of sialocele lining that have slough into duct lumen </a:t>
            </a:r>
            <a:endParaRPr lang="en-US" sz="2800" dirty="0" smtClean="0">
              <a:latin typeface="Agency FB" pitchFamily="34" charset="0"/>
            </a:endParaRPr>
          </a:p>
          <a:p>
            <a:pPr algn="l" rtl="0"/>
            <a:r>
              <a:rPr lang="en-US" sz="2800" dirty="0" smtClean="0">
                <a:latin typeface="Agency FB" pitchFamily="34" charset="0"/>
              </a:rPr>
              <a:t>Clinical </a:t>
            </a:r>
            <a:r>
              <a:rPr lang="en-US" sz="2800" dirty="0" err="1" smtClean="0">
                <a:latin typeface="Agency FB" pitchFamily="34" charset="0"/>
              </a:rPr>
              <a:t>signs:</a:t>
            </a:r>
            <a:r>
              <a:rPr lang="en-US" sz="2800" dirty="0" err="1">
                <a:latin typeface="Agency FB" pitchFamily="34" charset="0"/>
              </a:rPr>
              <a:t>swelling</a:t>
            </a:r>
            <a:r>
              <a:rPr lang="en-US" sz="2800" dirty="0">
                <a:latin typeface="Agency FB" pitchFamily="34" charset="0"/>
              </a:rPr>
              <a:t> on the lateral aspect of the face that may be painful and may regress and reoccur </a:t>
            </a:r>
            <a:endParaRPr lang="en-US" sz="2800" dirty="0" smtClean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gency FB" pitchFamily="34" charset="0"/>
              </a:rPr>
              <a:t>Sialoliths</a:t>
            </a:r>
            <a:r>
              <a:rPr lang="en-US" sz="4000" dirty="0" smtClean="0">
                <a:latin typeface="Agency FB" pitchFamily="34" charset="0"/>
              </a:rPr>
              <a:t> treatment strategies </a:t>
            </a:r>
            <a:endParaRPr lang="en-US" sz="4000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gency FB" pitchFamily="34" charset="0"/>
              </a:rPr>
              <a:t>Duct </a:t>
            </a:r>
            <a:r>
              <a:rPr lang="en-US" dirty="0">
                <a:latin typeface="Agency FB" pitchFamily="34" charset="0"/>
              </a:rPr>
              <a:t>and gland removal </a:t>
            </a:r>
            <a:endParaRPr lang="en-US" dirty="0" smtClean="0">
              <a:latin typeface="Agency FB" pitchFamily="34" charset="0"/>
            </a:endParaRPr>
          </a:p>
          <a:p>
            <a:pPr algn="l" rtl="0"/>
            <a:r>
              <a:rPr lang="en-US" dirty="0" smtClean="0">
                <a:latin typeface="Agency FB" pitchFamily="34" charset="0"/>
              </a:rPr>
              <a:t>Duct  </a:t>
            </a:r>
            <a:r>
              <a:rPr lang="en-US" dirty="0">
                <a:latin typeface="Agency FB" pitchFamily="34" charset="0"/>
              </a:rPr>
              <a:t>ligation  </a:t>
            </a:r>
            <a:r>
              <a:rPr lang="en-US" dirty="0" smtClean="0">
                <a:latin typeface="Agency FB" pitchFamily="34" charset="0"/>
              </a:rPr>
              <a:t> </a:t>
            </a:r>
            <a:endParaRPr lang="en-US" dirty="0" smtClean="0">
              <a:latin typeface="Agency FB" pitchFamily="34" charset="0"/>
            </a:endParaRPr>
          </a:p>
          <a:p>
            <a:pPr algn="l" rtl="0"/>
            <a:r>
              <a:rPr lang="en-US" dirty="0" smtClean="0">
                <a:latin typeface="Agency FB" pitchFamily="34" charset="0"/>
              </a:rPr>
              <a:t>Duct </a:t>
            </a:r>
            <a:r>
              <a:rPr lang="en-US" dirty="0">
                <a:latin typeface="Agency FB" pitchFamily="34" charset="0"/>
              </a:rPr>
              <a:t>resection and </a:t>
            </a:r>
            <a:r>
              <a:rPr lang="en-US" dirty="0" smtClean="0">
                <a:latin typeface="Agency FB" pitchFamily="34" charset="0"/>
              </a:rPr>
              <a:t>anastomosis</a:t>
            </a:r>
            <a:endParaRPr lang="en-US" dirty="0" smtClean="0">
              <a:latin typeface="Agency FB" pitchFamily="34" charset="0"/>
            </a:endParaRPr>
          </a:p>
          <a:p>
            <a:pPr algn="l" rtl="0"/>
            <a:r>
              <a:rPr lang="en-US" dirty="0" smtClean="0">
                <a:latin typeface="Agency FB" pitchFamily="34" charset="0"/>
              </a:rPr>
              <a:t>Marsupialization </a:t>
            </a:r>
            <a:r>
              <a:rPr lang="en-US" dirty="0">
                <a:latin typeface="Agency FB" pitchFamily="34" charset="0"/>
              </a:rPr>
              <a:t>of the dilated duct into the oral </a:t>
            </a:r>
            <a:r>
              <a:rPr lang="en-US" dirty="0" smtClean="0">
                <a:latin typeface="Agency FB" pitchFamily="34" charset="0"/>
              </a:rPr>
              <a:t>cavity.</a:t>
            </a:r>
            <a:endParaRPr lang="en-US" dirty="0" smtClean="0">
              <a:latin typeface="Agency FB" pitchFamily="34" charset="0"/>
            </a:endParaRPr>
          </a:p>
          <a:p>
            <a:pPr algn="l" rtl="0"/>
            <a:r>
              <a:rPr lang="en-US" dirty="0" smtClean="0">
                <a:latin typeface="Agency FB" pitchFamily="34" charset="0"/>
              </a:rPr>
              <a:t>Incision </a:t>
            </a:r>
            <a:r>
              <a:rPr lang="en-US" dirty="0">
                <a:latin typeface="Agency FB" pitchFamily="34" charset="0"/>
              </a:rPr>
              <a:t>over the stone for removal with primary duct repair or not repair .</a:t>
            </a:r>
            <a:endParaRPr lang="en-US" dirty="0">
              <a:latin typeface="Agency FB" pitchFamily="34" charset="0"/>
            </a:endParaRPr>
          </a:p>
          <a:p>
            <a:pPr algn="l" rtl="0"/>
            <a:endParaRPr lang="en-US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Tongue anatomy 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pPr algn="l" rtl="0"/>
            <a:r>
              <a:rPr lang="en-US" altLang="en-US" dirty="0">
                <a:latin typeface="Arabic Typesetting" panose="03020402040406030203" charset="0"/>
                <a:cs typeface="Arabic Typesetting" panose="03020402040406030203" charset="0"/>
                <a:sym typeface="+mn-ea"/>
              </a:rPr>
              <a:t>The tongue is the most versatile organ in the oral cavity. It is responsible for food prehension, water lapping, sucking, mastication, tasting, swallowing, grooming, thermoregulation, and vocalization.</a:t>
            </a:r>
            <a:endParaRPr lang="en-US" dirty="0" smtClean="0">
              <a:latin typeface="Aldhabi" panose="01000000000000000000" charset="0"/>
              <a:cs typeface="Aldhabi" panose="01000000000000000000" charset="0"/>
            </a:endParaRPr>
          </a:p>
          <a:p>
            <a:pPr algn="l" rtl="0"/>
            <a:r>
              <a:rPr lang="en-US" dirty="0" smtClean="0">
                <a:latin typeface="Aldhabi" panose="01000000000000000000" charset="0"/>
                <a:cs typeface="Aldhabi" panose="01000000000000000000" charset="0"/>
              </a:rPr>
              <a:t>Tongue consist of root attached oropharynx</a:t>
            </a:r>
            <a:endParaRPr lang="en-US" dirty="0" smtClean="0">
              <a:latin typeface="Aldhabi" panose="01000000000000000000" charset="0"/>
              <a:cs typeface="Aldhabi" panose="01000000000000000000" charset="0"/>
            </a:endParaRPr>
          </a:p>
          <a:p>
            <a:pPr algn="l" rtl="0"/>
            <a:r>
              <a:rPr lang="en-US" dirty="0" smtClean="0">
                <a:latin typeface="Aldhabi" panose="01000000000000000000" charset="0"/>
                <a:cs typeface="Aldhabi" panose="01000000000000000000" charset="0"/>
              </a:rPr>
              <a:t>Body attached to floor of oral cavity by frenulum </a:t>
            </a:r>
            <a:endParaRPr lang="en-US" dirty="0" smtClean="0">
              <a:latin typeface="Aldhabi" panose="01000000000000000000" charset="0"/>
              <a:cs typeface="Aldhabi" panose="01000000000000000000" charset="0"/>
            </a:endParaRPr>
          </a:p>
          <a:p>
            <a:pPr algn="l" rtl="0"/>
            <a:r>
              <a:rPr lang="en-US" dirty="0" smtClean="0">
                <a:latin typeface="Aldhabi" panose="01000000000000000000" charset="0"/>
                <a:cs typeface="Aldhabi" panose="01000000000000000000" charset="0"/>
              </a:rPr>
              <a:t>Apex </a:t>
            </a:r>
            <a:endParaRPr lang="en-US" dirty="0" smtClean="0">
              <a:latin typeface="Aldhabi" panose="01000000000000000000" charset="0"/>
              <a:cs typeface="Aldhabi" panose="01000000000000000000" charset="0"/>
            </a:endParaRPr>
          </a:p>
          <a:p>
            <a:pPr algn="l" rtl="0"/>
            <a:endParaRPr lang="en-US" altLang="en-US" dirty="0">
              <a:latin typeface="Aldhabi" panose="01000000000000000000" charset="0"/>
              <a:cs typeface="Aldhabi" panose="01000000000000000000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r="10844"/>
          <a:stretch>
            <a:fillRect/>
          </a:stretch>
        </p:blipFill>
        <p:spPr bwMode="auto">
          <a:xfrm>
            <a:off x="6372225" y="3572510"/>
            <a:ext cx="2583180" cy="160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  <a:cs typeface="Andalus" panose="02020603050405020304" pitchFamily="18" charset="-78"/>
              </a:rPr>
              <a:t>Salivary gland  neoplasia:</a:t>
            </a:r>
            <a:br>
              <a:rPr lang="en-US" dirty="0">
                <a:latin typeface="Agency FB" pitchFamily="34" charset="0"/>
                <a:cs typeface="Andalus" panose="02020603050405020304" pitchFamily="18" charset="-78"/>
              </a:rPr>
            </a:b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>
                <a:latin typeface="Agency FB" pitchFamily="34" charset="0"/>
                <a:cs typeface="Andalus" panose="02020603050405020304" pitchFamily="18" charset="-78"/>
              </a:rPr>
              <a:t>Primary salivary gland neoplasia of major and minor glands is uncommon in dog and cat . Most common type are adenocarcinoma and acinic carcinoma and most common affected glands are mandibular and parotid salivary glands .</a:t>
            </a:r>
            <a:endParaRPr lang="en-US" sz="2400" dirty="0">
              <a:latin typeface="Agency FB" pitchFamily="34" charset="0"/>
              <a:cs typeface="Andalus" panose="02020603050405020304" pitchFamily="18" charset="-78"/>
            </a:endParaRPr>
          </a:p>
          <a:p>
            <a:pPr algn="l" rtl="0"/>
            <a:r>
              <a:rPr lang="en-US" sz="2400" b="1" dirty="0">
                <a:latin typeface="Agency FB" pitchFamily="34" charset="0"/>
                <a:cs typeface="Andalus" panose="02020603050405020304" pitchFamily="18" charset="-78"/>
              </a:rPr>
              <a:t>Clinical signs :</a:t>
            </a:r>
            <a:r>
              <a:rPr lang="en-US" sz="2400" dirty="0">
                <a:latin typeface="Agency FB" pitchFamily="34" charset="0"/>
                <a:cs typeface="Andalus" panose="02020603050405020304" pitchFamily="18" charset="-78"/>
              </a:rPr>
              <a:t>Variety of clinical signs, including a unilateral, nonpainful, firm swelling in the region of the upper neck, base of the ear, and upper muzzle or maxilla; halitosis(رائحة فم كريهة ); exophthalmos; and dysphagia  </a:t>
            </a:r>
            <a:endParaRPr lang="en-US" sz="2400" dirty="0">
              <a:latin typeface="Agency FB" pitchFamily="34" charset="0"/>
              <a:cs typeface="Andalus" panose="02020603050405020304" pitchFamily="18" charset="-78"/>
            </a:endParaRPr>
          </a:p>
          <a:p>
            <a:pPr algn="l" rtl="0"/>
            <a:r>
              <a:rPr lang="en-US" sz="2400" b="1" dirty="0">
                <a:latin typeface="Agency FB" pitchFamily="34" charset="0"/>
                <a:cs typeface="Andalus" panose="02020603050405020304" pitchFamily="18" charset="-78"/>
              </a:rPr>
              <a:t>Diagnosis : </a:t>
            </a:r>
            <a:r>
              <a:rPr lang="en-US" sz="2400" dirty="0">
                <a:latin typeface="Agency FB" pitchFamily="34" charset="0"/>
                <a:cs typeface="Andalus" panose="02020603050405020304" pitchFamily="18" charset="-78"/>
              </a:rPr>
              <a:t>Biopsy( by needle or incisional) from mass and surrounding lymph nodes and three -view  thoracic radiograph</a:t>
            </a:r>
            <a:r>
              <a:rPr lang="en-US" sz="2400" b="1" dirty="0">
                <a:latin typeface="Agency FB" pitchFamily="34" charset="0"/>
                <a:cs typeface="Andalus" panose="02020603050405020304" pitchFamily="18" charset="-78"/>
              </a:rPr>
              <a:t> </a:t>
            </a:r>
            <a:r>
              <a:rPr lang="en-US" sz="2400" dirty="0">
                <a:latin typeface="Agency FB" pitchFamily="34" charset="0"/>
                <a:cs typeface="Andalus" panose="02020603050405020304" pitchFamily="18" charset="-78"/>
              </a:rPr>
              <a:t>for metastasis</a:t>
            </a:r>
            <a:r>
              <a:rPr lang="en-US" sz="2400" b="1" dirty="0">
                <a:latin typeface="Agency FB" pitchFamily="34" charset="0"/>
                <a:cs typeface="Andalus" panose="02020603050405020304" pitchFamily="18" charset="-78"/>
              </a:rPr>
              <a:t> </a:t>
            </a:r>
            <a:r>
              <a:rPr lang="en-US" sz="2400" dirty="0">
                <a:latin typeface="Agency FB" pitchFamily="34" charset="0"/>
                <a:cs typeface="Andalus" panose="02020603050405020304" pitchFamily="18" charset="-78"/>
              </a:rPr>
              <a:t>.Blood work and abdominal ultrasonography</a:t>
            </a:r>
            <a:r>
              <a:rPr lang="en-US" sz="2400" b="1" dirty="0">
                <a:latin typeface="Agency FB" pitchFamily="34" charset="0"/>
                <a:cs typeface="Andalus" panose="02020603050405020304" pitchFamily="18" charset="-78"/>
              </a:rPr>
              <a:t> </a:t>
            </a:r>
            <a:r>
              <a:rPr lang="en-US" sz="2400" dirty="0">
                <a:latin typeface="Agency FB" pitchFamily="34" charset="0"/>
                <a:cs typeface="Andalus" panose="02020603050405020304" pitchFamily="18" charset="-78"/>
              </a:rPr>
              <a:t>,CT, and MRI.</a:t>
            </a:r>
            <a:endParaRPr lang="en-US" sz="2400" dirty="0">
              <a:latin typeface="Agency FB" pitchFamily="34" charset="0"/>
              <a:cs typeface="Andalus" panose="02020603050405020304" pitchFamily="18" charset="-78"/>
            </a:endParaRPr>
          </a:p>
          <a:p>
            <a:pPr algn="l"/>
            <a:endParaRPr lang="en-US" sz="2400" dirty="0">
              <a:latin typeface="Agency FB" pitchFamily="34" charset="0"/>
              <a:cs typeface="Andalus" panose="02020603050405020304" pitchFamily="18" charset="-78"/>
            </a:endParaRPr>
          </a:p>
          <a:p>
            <a:pPr algn="l" rtl="0"/>
            <a:endParaRPr lang="en-US" sz="2400" dirty="0">
              <a:latin typeface="Agency FB" pitchFamily="34" charset="0"/>
              <a:cs typeface="Andalus" panose="02020603050405020304" pitchFamily="18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" y="441325"/>
            <a:ext cx="8463915" cy="5974715"/>
          </a:xfrm>
        </p:spPr>
        <p:txBody>
          <a:bodyPr/>
          <a:p>
            <a:pPr algn="l" rtl="0"/>
            <a:r>
              <a:rPr lang="en-US" altLang="en-US" dirty="0">
                <a:latin typeface="Aldhabi" panose="01000000000000000000" charset="0"/>
                <a:cs typeface="Aldhabi" panose="01000000000000000000" charset="0"/>
                <a:sym typeface="+mn-ea"/>
              </a:rPr>
              <a:t>The lingual artery is a branch of  the internal carotid artery and is the principle source of blood to the tongue</a:t>
            </a:r>
            <a:endParaRPr lang="en-US" altLang="en-US" dirty="0">
              <a:latin typeface="Aldhabi" panose="01000000000000000000" charset="0"/>
              <a:cs typeface="Aldhabi" panose="01000000000000000000" charset="0"/>
              <a:sym typeface="+mn-ea"/>
            </a:endParaRPr>
          </a:p>
          <a:p>
            <a:pPr algn="l" rtl="0"/>
            <a:r>
              <a:rPr lang="en-US" altLang="en-US" dirty="0">
                <a:latin typeface="Aldhabi" panose="01000000000000000000" charset="0"/>
                <a:cs typeface="Aldhabi" panose="01000000000000000000" charset="0"/>
                <a:sym typeface="+mn-ea"/>
              </a:rPr>
              <a:t>The lingual vein starts at the apex of the tongue empties into the facial vein.</a:t>
            </a:r>
            <a:endParaRPr lang="en-US" altLang="en-US" dirty="0">
              <a:latin typeface="Aldhabi" panose="01000000000000000000" charset="0"/>
              <a:cs typeface="Aldhabi" panose="01000000000000000000" charset="0"/>
              <a:sym typeface="+mn-ea"/>
            </a:endParaRPr>
          </a:p>
          <a:p>
            <a:pPr algn="l" rtl="0"/>
            <a:endParaRPr lang="en-US" altLang="en-US" dirty="0">
              <a:latin typeface="Aldhabi" panose="01000000000000000000" charset="0"/>
              <a:cs typeface="Aldhabi" panose="01000000000000000000" charset="0"/>
            </a:endParaRPr>
          </a:p>
          <a:p>
            <a:pPr algn="l">
              <a:lnSpc>
                <a:spcPct val="100000"/>
              </a:lnSpc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195" y="2743200"/>
            <a:ext cx="603885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ldhabi" panose="01000000000000000000" charset="0"/>
                <a:cs typeface="Aldhabi" panose="01000000000000000000" charset="0"/>
              </a:rPr>
              <a:t>Congenital disorders of the tongue</a:t>
            </a:r>
            <a:endParaRPr lang="en-US" sz="3600" b="1" dirty="0">
              <a:latin typeface="Aldhabi" panose="01000000000000000000" charset="0"/>
              <a:cs typeface="Aldhabi" panose="01000000000000000000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84935"/>
            <a:ext cx="8229600" cy="4525963"/>
          </a:xfrm>
        </p:spPr>
        <p:txBody>
          <a:bodyPr/>
          <a:lstStyle/>
          <a:p>
            <a:pPr algn="l" rtl="0"/>
            <a:r>
              <a:rPr lang="en-US" sz="2800" dirty="0">
                <a:latin typeface="Arabic Typesetting" panose="03020402040406030203" charset="0"/>
                <a:cs typeface="Arabic Typesetting" panose="03020402040406030203" charset="0"/>
              </a:rPr>
              <a:t>Tongue malformation such as  </a:t>
            </a:r>
            <a:r>
              <a:rPr lang="en-US" sz="2800" b="1" dirty="0" err="1">
                <a:latin typeface="Arabic Typesetting" panose="03020402040406030203" charset="0"/>
                <a:cs typeface="Arabic Typesetting" panose="03020402040406030203" charset="0"/>
              </a:rPr>
              <a:t>macroglossia</a:t>
            </a:r>
            <a:r>
              <a:rPr lang="en-US" sz="2800" b="1" dirty="0">
                <a:latin typeface="Arabic Typesetting" panose="03020402040406030203" charset="0"/>
                <a:cs typeface="Arabic Typesetting" panose="03020402040406030203" charset="0"/>
              </a:rPr>
              <a:t> , </a:t>
            </a:r>
            <a:r>
              <a:rPr lang="en-US" sz="2800" b="1" dirty="0" err="1">
                <a:latin typeface="Arabic Typesetting" panose="03020402040406030203" charset="0"/>
                <a:cs typeface="Arabic Typesetting" panose="03020402040406030203" charset="0"/>
              </a:rPr>
              <a:t>microglossia</a:t>
            </a:r>
            <a:r>
              <a:rPr lang="en-US" sz="2800" b="1" dirty="0">
                <a:latin typeface="Arabic Typesetting" panose="03020402040406030203" charset="0"/>
                <a:cs typeface="Arabic Typesetting" panose="03020402040406030203" charset="0"/>
              </a:rPr>
              <a:t> , and </a:t>
            </a:r>
            <a:r>
              <a:rPr lang="en-US" sz="2800" b="1" dirty="0" err="1">
                <a:latin typeface="Arabic Typesetting" panose="03020402040406030203" charset="0"/>
                <a:cs typeface="Arabic Typesetting" panose="03020402040406030203" charset="0"/>
              </a:rPr>
              <a:t>tognue</a:t>
            </a:r>
            <a:r>
              <a:rPr lang="en-US" sz="2800" b="1" dirty="0">
                <a:latin typeface="Arabic Typesetting" panose="03020402040406030203" charset="0"/>
                <a:cs typeface="Arabic Typesetting" panose="03020402040406030203" charset="0"/>
              </a:rPr>
              <a:t> deviation</a:t>
            </a:r>
            <a:r>
              <a:rPr lang="en-US" sz="2800" dirty="0">
                <a:latin typeface="Arabic Typesetting" panose="03020402040406030203" charset="0"/>
                <a:cs typeface="Arabic Typesetting" panose="03020402040406030203" charset="0"/>
              </a:rPr>
              <a:t> are rare in dogs and </a:t>
            </a:r>
            <a:r>
              <a:rPr lang="en-US" sz="2800" dirty="0" smtClean="0">
                <a:latin typeface="Arabic Typesetting" panose="03020402040406030203" charset="0"/>
                <a:cs typeface="Arabic Typesetting" panose="03020402040406030203" charset="0"/>
              </a:rPr>
              <a:t>cats</a:t>
            </a:r>
            <a:endParaRPr lang="en-US" sz="2800" dirty="0" smtClean="0">
              <a:latin typeface="Arabic Typesetting" panose="03020402040406030203" charset="0"/>
              <a:cs typeface="Arabic Typesetting" panose="03020402040406030203" charset="0"/>
            </a:endParaRPr>
          </a:p>
          <a:p>
            <a:pPr algn="l" rtl="0"/>
            <a:r>
              <a:rPr lang="en-US" altLang="en-US" sz="2800" b="1" dirty="0" smtClean="0">
                <a:latin typeface="Arabic Typesetting" panose="03020402040406030203" charset="0"/>
                <a:cs typeface="Arabic Typesetting" panose="03020402040406030203" charset="0"/>
              </a:rPr>
              <a:t>Microglossia </a:t>
            </a:r>
            <a:r>
              <a:rPr lang="en-US" altLang="en-US" sz="2800" dirty="0" smtClean="0">
                <a:latin typeface="Arabic Typesetting" panose="03020402040406030203" charset="0"/>
                <a:cs typeface="Arabic Typesetting" panose="03020402040406030203" charset="0"/>
              </a:rPr>
              <a:t>refers to incomplete or abnormal development of the tongue. The condition in dogs is often referred to as “bird tongue.” Affected puppies have difficulty nursing and do not grow properly. </a:t>
            </a:r>
            <a:endParaRPr lang="en-US" altLang="en-US" sz="2800" dirty="0" smtClean="0">
              <a:latin typeface="Arabic Typesetting" panose="03020402040406030203" charset="0"/>
              <a:cs typeface="Arabic Typesetting" panose="03020402040406030203" charset="0"/>
            </a:endParaRPr>
          </a:p>
          <a:p>
            <a:pPr algn="l" rtl="0"/>
            <a:r>
              <a:rPr lang="en-US" altLang="en-US" sz="2800" b="1" dirty="0" smtClean="0">
                <a:latin typeface="Arabic Typesetting" panose="03020402040406030203" charset="0"/>
                <a:cs typeface="Arabic Typesetting" panose="03020402040406030203" charset="0"/>
              </a:rPr>
              <a:t>Macroglossia, </a:t>
            </a:r>
            <a:r>
              <a:rPr lang="en-US" altLang="en-US" sz="2800" dirty="0" smtClean="0">
                <a:latin typeface="Arabic Typesetting" panose="03020402040406030203" charset="0"/>
                <a:cs typeface="Arabic Typesetting" panose="03020402040406030203" charset="0"/>
              </a:rPr>
              <a:t>or large tongue, can occur with other birth defects in Dachshunds.</a:t>
            </a:r>
            <a:endParaRPr lang="en-US" altLang="en-US" sz="2800" dirty="0" smtClean="0">
              <a:latin typeface="Arabic Typesetting" panose="03020402040406030203" charset="0"/>
              <a:cs typeface="Arabic Typesetting" panose="03020402040406030203" charset="0"/>
            </a:endParaRPr>
          </a:p>
          <a:p>
            <a:pPr algn="l" rtl="0"/>
            <a:endParaRPr lang="en-US" altLang="en-US" sz="2800" dirty="0" smtClean="0">
              <a:latin typeface="Arabic Typesetting" panose="03020402040406030203" charset="0"/>
              <a:cs typeface="Arabic Typesetting" panose="03020402040406030203" charset="0"/>
            </a:endParaRPr>
          </a:p>
          <a:p>
            <a:pPr algn="l" rtl="0"/>
            <a:endParaRPr lang="en-US" altLang="en-US" sz="2800" dirty="0" smtClean="0">
              <a:latin typeface="Arabic Typesetting" panose="03020402040406030203" charset="0"/>
              <a:cs typeface="Arabic Typesetting" panose="03020402040406030203" charset="0"/>
            </a:endParaRPr>
          </a:p>
          <a:p>
            <a:pPr algn="l" rtl="0"/>
            <a:endParaRPr lang="en-US" sz="2800" dirty="0" smtClean="0">
              <a:latin typeface="Arabic Typesetting" panose="03020402040406030203" charset="0"/>
              <a:cs typeface="Arabic Typesetting" panose="03020402040406030203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95" y="4726940"/>
            <a:ext cx="2425065" cy="194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Lingual Lesions in the Dog and Cat: Recognition, Diagnosis, and Treatmen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15" y="4782185"/>
            <a:ext cx="1511300" cy="188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395" y="4756150"/>
            <a:ext cx="2282825" cy="191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Ankyloglossia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(tongue tie)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8457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in this condition lingual frenulum is thickened and 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short 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and this will restrict the tongue 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movement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Difficulty 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in sucking , licking , swallowing , and vocalization result in stunted growth , </a:t>
            </a:r>
            <a:r>
              <a:rPr lang="en-US" sz="2800" dirty="0" err="1">
                <a:latin typeface="Andalus" panose="02020603050405020304" charset="0"/>
                <a:cs typeface="Andalus" panose="02020603050405020304" charset="0"/>
              </a:rPr>
              <a:t>ptyalism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, and 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difficulty 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eating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.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Described 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in Anatolian  shepherd dogs</a:t>
            </a:r>
            <a:endParaRPr lang="en-US" sz="2800" dirty="0">
              <a:latin typeface="Andalus" panose="02020603050405020304" charset="0"/>
              <a:cs typeface="Andalus" panose="02020603050405020304" charset="0"/>
            </a:endParaRPr>
          </a:p>
        </p:txBody>
      </p:sp>
      <p:sp>
        <p:nvSpPr>
          <p:cNvPr id="4" name="AutoShape 2" descr="Ankyloglossia in Dogs: A Morphological and Immunohistochemical Study -  Karahan - 2009 - Anatomia, Histologia, Embryologia - Wiley Online Library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55" y="4553585"/>
            <a:ext cx="3013075" cy="225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4586605"/>
            <a:ext cx="3544570" cy="212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ndalus" panose="02020603050405020304" charset="0"/>
                <a:cs typeface="Andalus" panose="02020603050405020304" charset="0"/>
              </a:rPr>
              <a:t>Tongue </a:t>
            </a:r>
            <a:r>
              <a:rPr lang="en-US" b="1" dirty="0">
                <a:latin typeface="Andalus" panose="02020603050405020304" charset="0"/>
                <a:cs typeface="Andalus" panose="02020603050405020304" charset="0"/>
              </a:rPr>
              <a:t>Infectious disorders </a:t>
            </a:r>
            <a:br>
              <a:rPr lang="en-US" b="1" dirty="0">
                <a:latin typeface="Andalus" panose="02020603050405020304" charset="0"/>
                <a:cs typeface="Andalus" panose="02020603050405020304" charset="0"/>
              </a:rPr>
            </a:br>
            <a:endParaRPr lang="en-US" b="1" dirty="0">
              <a:latin typeface="Andalus" panose="02020603050405020304" charset="0"/>
              <a:cs typeface="Andalus" panose="0202060305040502030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16624"/>
          </a:xfrm>
        </p:spPr>
        <p:txBody>
          <a:bodyPr>
            <a:normAutofit lnSpcReduction="20000"/>
          </a:bodyPr>
          <a:lstStyle/>
          <a:p>
            <a:pPr algn="l" rtl="0"/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Tongue is rare site of infection (highly vascularized ,tough dorsal </a:t>
            </a:r>
            <a:r>
              <a:rPr lang="en-US" sz="2800" dirty="0" err="1" smtClean="0">
                <a:latin typeface="Andalus" panose="02020603050405020304" charset="0"/>
                <a:cs typeface="Andalus" panose="02020603050405020304" charset="0"/>
              </a:rPr>
              <a:t>surface,ability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 to avoid penetrating injury , continual contact with saliva)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Common site of penetrating injury Of oral cavity is underneath tongue 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Penetrating injury  Can cause lingual abscess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Large abscess may produce ventral cervical swelling ,pain upon mouth opening , dysphagia 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Treatment involve active or passive drainage 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Marsupialization of the abscess into the oral cavity after surgical drainage may help prevent reformation of  the abscess and provides a route for drainage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.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Penrose drain for large lingual abscess is </a:t>
            </a:r>
            <a:r>
              <a:rPr lang="en-US" sz="2800" dirty="0" err="1" smtClean="0">
                <a:latin typeface="Andalus" panose="02020603050405020304" charset="0"/>
                <a:cs typeface="Andalus" panose="02020603050405020304" charset="0"/>
              </a:rPr>
              <a:t>warrented</a:t>
            </a:r>
            <a:endParaRPr lang="en-US" sz="2800" dirty="0">
              <a:latin typeface="Andalus" panose="02020603050405020304" charset="0"/>
              <a:cs typeface="Andalus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gency FB" pitchFamily="34" charset="0"/>
              </a:rPr>
              <a:t>Calcinosis</a:t>
            </a:r>
            <a:r>
              <a:rPr lang="en-US" b="1" dirty="0">
                <a:latin typeface="Agency FB" pitchFamily="34" charset="0"/>
              </a:rPr>
              <a:t> </a:t>
            </a:r>
            <a:r>
              <a:rPr lang="en-US" b="1" dirty="0" err="1" smtClean="0">
                <a:latin typeface="Agency FB" pitchFamily="34" charset="0"/>
              </a:rPr>
              <a:t>circumscripta</a:t>
            </a:r>
            <a:r>
              <a:rPr lang="en-US" b="1" dirty="0" smtClean="0">
                <a:latin typeface="Agency FB" pitchFamily="34" charset="0"/>
              </a:rPr>
              <a:t>(</a:t>
            </a:r>
            <a:r>
              <a:rPr lang="en-US" dirty="0" smtClean="0">
                <a:latin typeface="Agency FB" pitchFamily="34" charset="0"/>
              </a:rPr>
              <a:t>Ectopic mineralization )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72608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Uncommon rarely described in cats, dogs. and domestic and wild animals 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b="1" dirty="0">
                <a:latin typeface="Andalus" panose="02020603050405020304" charset="0"/>
                <a:cs typeface="Andalus" panose="02020603050405020304" charset="0"/>
              </a:rPr>
              <a:t>Etiology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 : tissue injury (dystrophy ), abnormal calcium or phosphor metabolism secondary to renal failure(metastatic), unknown etiology (idiopathic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)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Surgical  excision may be performed; however, treatment is usually not  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necessary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/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 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unless 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dysphagia is 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present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..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1"/>
          <a:stretch>
            <a:fillRect/>
          </a:stretch>
        </p:blipFill>
        <p:spPr bwMode="auto">
          <a:xfrm>
            <a:off x="4331970" y="4697730"/>
            <a:ext cx="466344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b="1" dirty="0">
                <a:latin typeface="Agency FB" pitchFamily="34" charset="0"/>
              </a:rPr>
              <a:t>Tumors of the tongue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073427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Represent 3%-4% of all </a:t>
            </a:r>
            <a:r>
              <a:rPr lang="en-US" sz="2800" dirty="0" err="1" smtClean="0">
                <a:latin typeface="Andalus" panose="02020603050405020304" charset="0"/>
                <a:cs typeface="Andalus" panose="02020603050405020304" charset="0"/>
              </a:rPr>
              <a:t>oropharyngeal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 tumors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common lingual tumors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 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are Malignant melanoma ,squamous cell carcinoma 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followed by squamous papilloma, </a:t>
            </a:r>
            <a:r>
              <a:rPr lang="en-US" sz="2800" dirty="0" err="1">
                <a:latin typeface="Andalus" panose="02020603050405020304" charset="0"/>
                <a:cs typeface="Andalus" panose="02020603050405020304" charset="0"/>
              </a:rPr>
              <a:t>plasmacytoma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, and </a:t>
            </a:r>
            <a:r>
              <a:rPr lang="en-US" sz="2800" dirty="0" err="1">
                <a:latin typeface="Andalus" panose="02020603050405020304" charset="0"/>
                <a:cs typeface="Andalus" panose="02020603050405020304" charset="0"/>
              </a:rPr>
              <a:t>fibrosarcoma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.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Oral </a:t>
            </a:r>
            <a:r>
              <a:rPr lang="en-US" sz="2800" dirty="0" err="1">
                <a:latin typeface="Andalus" panose="02020603050405020304" charset="0"/>
                <a:cs typeface="Andalus" panose="02020603050405020304" charset="0"/>
              </a:rPr>
              <a:t>papillomatosis</a:t>
            </a:r>
            <a:r>
              <a:rPr lang="en-US" sz="2800" dirty="0">
                <a:latin typeface="Andalus" panose="02020603050405020304" charset="0"/>
                <a:cs typeface="Andalus" panose="02020603050405020304" charset="0"/>
              </a:rPr>
              <a:t> usually affect dogs younger than 1 year  of age and has a viral cause. White, translucent nodules on the  tongue and gingiva may be quite numerous. Lesions regress  without any specific treatment within 4 to 8 weeks</a:t>
            </a:r>
            <a:r>
              <a:rPr lang="en-US" sz="2800" dirty="0" smtClean="0">
                <a:latin typeface="Andalus" panose="02020603050405020304" charset="0"/>
                <a:cs typeface="Andalus" panose="02020603050405020304" charset="0"/>
              </a:rPr>
              <a:t>.</a:t>
            </a: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2800" dirty="0">
              <a:latin typeface="Andalus" panose="02020603050405020304" charset="0"/>
              <a:cs typeface="Andalus" panose="0202060305040502030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2800" dirty="0">
              <a:latin typeface="Andalus" panose="02020603050405020304" charset="0"/>
              <a:cs typeface="Andalus" panose="0202060305040502030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2800" dirty="0" smtClean="0">
              <a:latin typeface="Andalus" panose="02020603050405020304" charset="0"/>
              <a:cs typeface="Andalus" panose="0202060305040502030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sz="2800" dirty="0">
              <a:latin typeface="Andalus" panose="02020603050405020304" charset="0"/>
              <a:cs typeface="Andalus" panose="0202060305040502030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673" r="40173" b="180"/>
          <a:stretch>
            <a:fillRect/>
          </a:stretch>
        </p:blipFill>
        <p:spPr bwMode="auto">
          <a:xfrm>
            <a:off x="5363845" y="5282565"/>
            <a:ext cx="2220595" cy="160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40" y="5389245"/>
            <a:ext cx="2090420" cy="156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Salivary glands 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507288" cy="5505475"/>
          </a:xfrm>
        </p:spPr>
        <p:txBody>
          <a:bodyPr/>
          <a:lstStyle/>
          <a:p>
            <a:pPr algn="l" rtl="0"/>
            <a:r>
              <a:rPr lang="en-US" dirty="0">
                <a:latin typeface="Agency FB" pitchFamily="34" charset="0"/>
              </a:rPr>
              <a:t>The four major salivary glands in dogs </a:t>
            </a:r>
            <a:r>
              <a:rPr lang="en-US" dirty="0" smtClean="0">
                <a:latin typeface="Agency FB" pitchFamily="34" charset="0"/>
              </a:rPr>
              <a:t>and cats </a:t>
            </a:r>
            <a:r>
              <a:rPr lang="en-US" dirty="0">
                <a:latin typeface="Agency FB" pitchFamily="34" charset="0"/>
              </a:rPr>
              <a:t>are the parotid, mandibular, sublingual, and </a:t>
            </a:r>
            <a:r>
              <a:rPr lang="en-US" dirty="0" smtClean="0">
                <a:latin typeface="Agency FB" pitchFamily="34" charset="0"/>
              </a:rPr>
              <a:t>zygomatic</a:t>
            </a:r>
            <a:endParaRPr lang="en-US" dirty="0" smtClean="0">
              <a:latin typeface="Agency FB" pitchFamily="34" charset="0"/>
            </a:endParaRPr>
          </a:p>
          <a:p>
            <a:pPr algn="l" rtl="0"/>
            <a:r>
              <a:rPr lang="en-US" dirty="0">
                <a:latin typeface="Agency FB" pitchFamily="34" charset="0"/>
              </a:rPr>
              <a:t>The minor salivary glands are named by </a:t>
            </a:r>
            <a:r>
              <a:rPr lang="en-US" dirty="0" smtClean="0">
                <a:latin typeface="Agency FB" pitchFamily="34" charset="0"/>
              </a:rPr>
              <a:t>their location </a:t>
            </a:r>
            <a:r>
              <a:rPr lang="en-US" dirty="0">
                <a:latin typeface="Agency FB" pitchFamily="34" charset="0"/>
              </a:rPr>
              <a:t>and drain directly into the oral </a:t>
            </a:r>
            <a:r>
              <a:rPr lang="en-US" dirty="0" smtClean="0">
                <a:latin typeface="Agency FB" pitchFamily="34" charset="0"/>
              </a:rPr>
              <a:t>cavity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15" y="3569970"/>
            <a:ext cx="3931285" cy="312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7634</Words>
  <Application>WPS Presentation</Application>
  <PresentationFormat>عرض على الشاشة (3:4)‏</PresentationFormat>
  <Paragraphs>146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SimSun</vt:lpstr>
      <vt:lpstr>Wingdings</vt:lpstr>
      <vt:lpstr>Arabic Typesetting</vt:lpstr>
      <vt:lpstr>Aharoni</vt:lpstr>
      <vt:lpstr>Segoe Print</vt:lpstr>
      <vt:lpstr>Bahnschrift Light</vt:lpstr>
      <vt:lpstr>Agency FB</vt:lpstr>
      <vt:lpstr>Trebuchet MS</vt:lpstr>
      <vt:lpstr>Aldhabi</vt:lpstr>
      <vt:lpstr>Andalus</vt:lpstr>
      <vt:lpstr>Andalus</vt:lpstr>
      <vt:lpstr>Microsoft YaHei</vt:lpstr>
      <vt:lpstr>Arial Unicode MS</vt:lpstr>
      <vt:lpstr>Times New Roman</vt:lpstr>
      <vt:lpstr>Calibri</vt:lpstr>
      <vt:lpstr>نسق Office</vt:lpstr>
      <vt:lpstr>University of Basrah/collage of veterinary Medicine  department of Veterinary surgery and obstitric </vt:lpstr>
      <vt:lpstr>Tongue anatomy </vt:lpstr>
      <vt:lpstr>PowerPoint 演示文稿</vt:lpstr>
      <vt:lpstr>Congenital disorders of the tongue</vt:lpstr>
      <vt:lpstr>Ankyloglossia (tongue tie)</vt:lpstr>
      <vt:lpstr>Tongue Infectious disorders  </vt:lpstr>
      <vt:lpstr>Calcinosis circumscripta(Ectopic mineralization )</vt:lpstr>
      <vt:lpstr>Tumors of the tongue</vt:lpstr>
      <vt:lpstr>Salivary glands </vt:lpstr>
      <vt:lpstr>Affections of the salivary glands : </vt:lpstr>
      <vt:lpstr>Sialadenitis and Necrotizing Sialometaplasia </vt:lpstr>
      <vt:lpstr>Surgical salivary gland diseases  </vt:lpstr>
      <vt:lpstr>Zygomatic Sialoceles </vt:lpstr>
      <vt:lpstr>Pharyngeal sialoceles </vt:lpstr>
      <vt:lpstr>Sublingual sialoceles (ranulas): </vt:lpstr>
      <vt:lpstr>Cervical sialoceles : </vt:lpstr>
      <vt:lpstr>PowerPoint 演示文稿</vt:lpstr>
      <vt:lpstr>sialoliths</vt:lpstr>
      <vt:lpstr>Sialoliths treatment strategies </vt:lpstr>
      <vt:lpstr>Salivary gland  neoplasia: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Basrah/collage of veterinary Medicine  department of Veterinary surgery and obstitric </dc:title>
  <dc:creator>Maher</dc:creator>
  <cp:lastModifiedBy>hp</cp:lastModifiedBy>
  <cp:revision>45</cp:revision>
  <dcterms:created xsi:type="dcterms:W3CDTF">2023-10-10T15:48:00Z</dcterms:created>
  <dcterms:modified xsi:type="dcterms:W3CDTF">2025-10-07T16:06:17Z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7004FA3B4CED41DBB566C98C9CDC0C45_13</vt:lpwstr>
  </property>
  <property fmtid="{D5CDD505-2E9C-101B-9397-08002B2CF9AE}" pid="3" name="KSOProductBuildVer">
    <vt:lpwstr>1033-12.2.0.22549</vt:lpwstr>
  </property>
</Properties>
</file>